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Montserrat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8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7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20.xml"/><Relationship Id="rId46" Type="http://schemas.openxmlformats.org/officeDocument/2006/relationships/font" Target="fonts/Lato-bold.fntdata"/><Relationship Id="rId23" Type="http://schemas.openxmlformats.org/officeDocument/2006/relationships/slide" Target="slides/slide19.xml"/><Relationship Id="rId45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Lato-boldItalic.fntdata"/><Relationship Id="rId25" Type="http://schemas.openxmlformats.org/officeDocument/2006/relationships/slide" Target="slides/slide21.xml"/><Relationship Id="rId47" Type="http://schemas.openxmlformats.org/officeDocument/2006/relationships/font" Target="fonts/Lato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upload.wikimedia.org/wikipedia/commons/1/1b/Linux_Distribution_Timeline.svg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cloud.google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R13BD8qKeT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journals.plos.org/ploscompbiol/article?id=10.1371/journal.pcbi.0030129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ai.stanford.edu/~pabbeel/depth_qual/Rabiner_Juang_hmms.pdf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Linux, Python, Markov and Bayes</a:t>
            </a:r>
            <a:endParaRPr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3077900" y="1244325"/>
            <a:ext cx="3051000" cy="27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r>
              <a:rPr lang="en"/>
              <a:t> nearest neighbors (k-NN)</a:t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263" y="1371600"/>
            <a:ext cx="265747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Dimensionality</a:t>
            </a:r>
            <a:r>
              <a:rPr lang="en"/>
              <a:t> reduction</a:t>
            </a:r>
            <a:endParaRPr/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Autoencoders, obviously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mathy ways of doing this that may be useful due to being unsupervised, faster, and more transparent than neural nets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They’re all permutations of </a:t>
            </a:r>
            <a:r>
              <a:rPr lang="en"/>
              <a:t>Principal</a:t>
            </a:r>
            <a:r>
              <a:rPr lang="en"/>
              <a:t> Component Analysis (PCA), which is just doing the mapping via lots of linear algebra to globally minimize variance between data and the new </a:t>
            </a:r>
            <a:r>
              <a:rPr lang="en"/>
              <a:t>dimensions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time I built my own personal pirated Netflix server</a:t>
            </a:r>
            <a:endParaRPr/>
          </a:p>
        </p:txBody>
      </p:sp>
      <p:sp>
        <p:nvSpPr>
          <p:cNvPr id="210" name="Shape 210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1297500" y="1917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disclaimer: </a:t>
            </a:r>
            <a:r>
              <a:rPr lang="en"/>
              <a:t>I never actually did the things I say I did in the following. Piracy is is wrong and should not and is never done by anyone. Don’t try this at home.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rant about the streaming industry</a:t>
            </a:r>
            <a:endParaRPr/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1297500" y="1110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Many major US shows and movies aren’t available for streaming period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Simpsons, Office Space, Monk, Disney Movies, etc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Many more require you going to the depths of subscribing to Hulu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Less than 10% of people our age watch “TV”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people deciding to still go along with this are using fake math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“There is a fundamental misconception about piracy. Piracy is almost always a service problem and not a pricing problem.”- Gabe Newell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When John Oliver did HBO’s official release video for their online streaming service </a:t>
            </a:r>
            <a:r>
              <a:rPr lang="en"/>
              <a:t>being</a:t>
            </a:r>
            <a:r>
              <a:rPr lang="en"/>
              <a:t> purchasable online and not requiring a cable description, he called it “Like the old HBO, except now you don’t have to use your parents account”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How can you be this bad at doing things and still be allowed to do them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Fake math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Watching content from </a:t>
            </a:r>
            <a:r>
              <a:rPr lang="en"/>
              <a:t>overseas</a:t>
            </a:r>
            <a:r>
              <a:rPr lang="en"/>
              <a:t> or while overseas is even worse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Netflix’s subs are generally absolutely unusable and I don’t understand why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Crunchyroll doesn’t have lots of major things either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Much of this that remains </a:t>
            </a:r>
            <a:r>
              <a:rPr lang="en"/>
              <a:t>is due</a:t>
            </a:r>
            <a:r>
              <a:rPr lang="en"/>
              <a:t> to Fox’s famously brilliant executive management and somewhat more reasonable protectionist policies by Disney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Much of this will be </a:t>
            </a:r>
            <a:r>
              <a:rPr lang="en"/>
              <a:t>resolved</a:t>
            </a:r>
            <a:r>
              <a:rPr lang="en"/>
              <a:t> by Disney creating the first real competitor to Netflix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Mass sport and Fox acquisitions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-67100" y="15433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Large, mostly open source “Netflix” software</a:t>
            </a:r>
            <a:endParaRPr sz="1200"/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Runs on about as many things as Netflix too</a:t>
            </a:r>
            <a:endParaRPr sz="1000"/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Officially intended for people ripping old DVD, etc</a:t>
            </a:r>
            <a:endParaRPr sz="1200"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275" y="98050"/>
            <a:ext cx="1732725" cy="13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350" y="1820600"/>
            <a:ext cx="5316653" cy="332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using Windows as my server OS</a:t>
            </a:r>
            <a:endParaRPr/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NTFS was slightly ruining my life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Long term stability issues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Windows update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Ridiculous </a:t>
            </a:r>
            <a:r>
              <a:rPr lang="en"/>
              <a:t>weird</a:t>
            </a:r>
            <a:r>
              <a:rPr lang="en"/>
              <a:t> configuration problems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Performance issues, especially for networking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 I tried Linux</a:t>
            </a:r>
            <a:endParaRPr/>
          </a:p>
          <a:p>
            <a: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 “just use Windows 7” is not an actual solution to anything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ctrTitle"/>
          </p:nvPr>
        </p:nvSpPr>
        <p:spPr>
          <a:xfrm>
            <a:off x="3562200" y="1544600"/>
            <a:ext cx="48279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Notes on command line interfaces (CLIs)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ctrTitle"/>
          </p:nvPr>
        </p:nvSpPr>
        <p:spPr>
          <a:xfrm>
            <a:off x="3562200" y="1544600"/>
            <a:ext cx="48279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What’s Linux</a:t>
            </a:r>
            <a:endParaRPr/>
          </a:p>
        </p:txBody>
      </p:sp>
      <p:sp>
        <p:nvSpPr>
          <p:cNvPr id="246" name="Shape 246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of Linux</a:t>
            </a:r>
            <a:endParaRPr/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Free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Stability (space station)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BASH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Servers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Infinite extensibility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Code interaction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“Perfect”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Security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Adaptability to different platforms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Housekeeping</a:t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Who here would consider themselves to have an advanced background in Linux?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Ask related questions here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Quiz on ELMS in the future?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Quiz on non-neural-net ML next week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Optional Python and Linux homeworks on ELMS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the quiz was hard for you something is very wrong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Matts grading </a:t>
            </a:r>
            <a:r>
              <a:rPr lang="en"/>
              <a:t>quizzes</a:t>
            </a:r>
            <a:r>
              <a:rPr lang="en"/>
              <a:t>, mistakes can happen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Particularly with answers that are right that we didn’t mention in class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See either of us after a class or email Matt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Raise your hand if you want me to review Baye’s Theorem, understanding it well will be important for class today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Linux slides are missing a ton of stuff so I’m just going to largely do that section off the top of my head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of Linux</a:t>
            </a:r>
            <a:endParaRPr/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Better performance/lower overhead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Infinitely customizable/modular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Open source</a:t>
            </a:r>
            <a:endParaRPr sz="16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Bugs</a:t>
            </a:r>
            <a:endParaRPr sz="16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Epistemology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Package manager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Works on supercomputers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Getting away from NTFS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Programmer/server/mobile specifics tools</a:t>
            </a:r>
            <a:endParaRPr sz="16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Industry developers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Linux</a:t>
            </a:r>
            <a:endParaRPr/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Learning curve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Can’t run some games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Can’t run some creative programs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Some things have bad or no UI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UI can be buggy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Driver anomalies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Slow backpropogation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Distros</a:t>
            </a:r>
            <a:endParaRPr/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https://upload.wikimedia.org/wikipedia/commons/1/1b/Linux_Distribution_Timeline.svg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Debian, Arch, SUSE, Gento, Redhat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Ubuntu for desktops, I recommend with GNOME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Don’t ever pick something super weird</a:t>
            </a:r>
            <a:endParaRPr sz="1800"/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Dev support</a:t>
            </a:r>
            <a:endParaRPr sz="1800"/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Program support</a:t>
            </a:r>
            <a:endParaRPr sz="1800"/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Linux Mint and Elementary OS are OK</a:t>
            </a:r>
            <a:endParaRPr sz="1800"/>
          </a:p>
          <a:p>
            <a:pPr indent="0" lvl="0" marL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Share</a:t>
            </a:r>
            <a:endParaRPr/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Supercomputers</a:t>
            </a:r>
            <a:endParaRPr sz="1400"/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99.5% Linux		.5% BSD</a:t>
            </a:r>
            <a:endParaRPr sz="1800"/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Mobile (global smartphone market share)</a:t>
            </a:r>
            <a:endParaRPr sz="1400"/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90% Android		10% iOS		&lt;0.01% Windows</a:t>
            </a:r>
            <a:endParaRPr sz="18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Servers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60% overall Linux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75% in top million sites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85% of all newly created sites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99% of all top 500 sites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Parts of Microsoft.com are built on BSD due to performance issues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 acceleration of deep learning on Linux</a:t>
            </a:r>
            <a:endParaRPr/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</a:t>
            </a:r>
            <a:r>
              <a:rPr lang="en"/>
              <a:t>nstall driver that works, in a version that works for you (regression issues), for your Linux distro, for your kernel version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Bonus points: get the driver to let your computer still display your screen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Install CUDA that works on Linux, in a version that works with your driver and tensorflow versions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Install cuDNN that works on linux, in a version that works with your versions of CUDA, your driver, and tensorflow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And for additional fun: uninstalling is ridiculously hard and the manufacturer guidelines are usually wrong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Dealing with secure boot on your motherboard and making Linux accept it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part is the devil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ctrTitle"/>
          </p:nvPr>
        </p:nvSpPr>
        <p:spPr>
          <a:xfrm>
            <a:off x="3562200" y="1544600"/>
            <a:ext cx="22500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288" name="Shape 288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0" y="23279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Straw polls</a:t>
            </a:r>
            <a:endParaRPr/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Who here has used Python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Who here has used Python a lot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Who here has used Python a lot of scientific/functional programming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Python</a:t>
            </a:r>
            <a:endParaRPr/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1068900" y="11554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 the 90s, a ton of new interpreted programming languages were created for Unix, because 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Python was one of them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It has or is about to replace them all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Highly adopted by scientists for data analysis and deployable on servers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Same scientists largely invented most machine learning techniques and the data science field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Machine learning entirely consolidated around it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General purpose language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Clean language needed for comprehensibility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Interpreted languages needed (interaction and mapreduce)</a:t>
            </a:r>
            <a:endParaRPr sz="1800"/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175" y="1801250"/>
            <a:ext cx="450400" cy="4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 rotWithShape="1">
          <a:blip r:embed="rId4">
            <a:alphaModFix/>
          </a:blip>
          <a:srcRect b="13316" l="9735" r="8930" t="14627"/>
          <a:stretch/>
        </p:blipFill>
        <p:spPr>
          <a:xfrm>
            <a:off x="4747550" y="1506125"/>
            <a:ext cx="519025" cy="2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of Python</a:t>
            </a:r>
            <a:endParaRPr/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1052550" y="1126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Pythonic paradigm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Ease of learning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Ease of comprehension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Ease of maintenance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/>
              <a:t>Library ecosystem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Fastest growing language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Taken all features of Matlab, R, fortran linalg libraries, Mathematica into one thing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Pandas has absolutely no competitor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Ecosystem integration</a:t>
            </a:r>
            <a:endParaRPr sz="1800"/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4086200" y="905205"/>
            <a:ext cx="3968100" cy="15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Speed of programming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Fewer bugs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 memory allocation bugs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550" y="4320050"/>
            <a:ext cx="914100" cy="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/>
          <p:nvPr/>
        </p:nvSpPr>
        <p:spPr>
          <a:xfrm>
            <a:off x="2076100" y="4483250"/>
            <a:ext cx="274800" cy="587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3" name="Shape 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889" y="4483239"/>
            <a:ext cx="672704" cy="5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7600" y="4516429"/>
            <a:ext cx="672700" cy="521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6">
            <a:alphaModFix/>
          </a:blip>
          <a:srcRect b="47051" l="7138" r="9179" t="36430"/>
          <a:stretch/>
        </p:blipFill>
        <p:spPr>
          <a:xfrm>
            <a:off x="4167300" y="4586363"/>
            <a:ext cx="1770799" cy="3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09075" y="4432075"/>
            <a:ext cx="1069075" cy="69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Python</a:t>
            </a:r>
            <a:endParaRPr/>
          </a:p>
        </p:txBody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992700" y="1110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GIL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Multithreading performance issues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RAM management issues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Weird library promises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Trying to use it without bash is a poor choice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One of the major reasons for WSL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916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apologize for the naming in this field</a:t>
            </a:r>
            <a:endParaRPr/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2100" y="1338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dead white man named Thomas Bayes invented a lot of statistics and probability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Hence the statistics/probability humans deal with is formally called Bayesian statistics/probability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Technically it’s one mathematically equivalent “interpretation” of probability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Mathematicians locked in rooms too long created others to prove it could be done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After he died, other people named a bunch of related things to him after his work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 don’t understand why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same thing  happened to Andrey Markov, who basically invented how to handle models of evolving random variables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Many things here have multiple names that are in real use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</a:t>
            </a:r>
            <a:r>
              <a:rPr lang="en"/>
              <a:t>verything is word soup if you try to read about this stuff on a cursory level</a:t>
            </a:r>
            <a:endParaRPr/>
          </a:p>
          <a:p>
            <a: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“If words don’t have meaning anymore, then why should numbers?”- John Oliver</a:t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3669" y="0"/>
            <a:ext cx="1770331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001" y="4006602"/>
            <a:ext cx="6987625" cy="8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Things</a:t>
            </a:r>
            <a:endParaRPr/>
          </a:p>
        </p:txBody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992700" y="1110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 API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Python 2.7/3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pip /pip3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Fully interpreted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 compile times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Slower to run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Useful for mapreduce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Install scripts, sudo problems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Virtualenv, pyenv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Dynamically typed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Problem with Windows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Interpreters</a:t>
            </a:r>
            <a:endParaRPr/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992700" y="1110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Cython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CDefs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Industry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PyPy (both variants)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Jython (note mapreduce)</a:t>
            </a:r>
            <a:endParaRPr sz="1800"/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200" y="1110350"/>
            <a:ext cx="403000" cy="4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 rotWithShape="1">
          <a:blip r:embed="rId4">
            <a:alphaModFix/>
          </a:blip>
          <a:srcRect b="44790" l="27152" r="28327" t="20187"/>
          <a:stretch/>
        </p:blipFill>
        <p:spPr>
          <a:xfrm>
            <a:off x="3648450" y="2137150"/>
            <a:ext cx="403000" cy="31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 rotWithShape="1">
          <a:blip r:embed="rId5">
            <a:alphaModFix/>
          </a:blip>
          <a:srcRect b="0" l="26390" r="20721" t="0"/>
          <a:stretch/>
        </p:blipFill>
        <p:spPr>
          <a:xfrm>
            <a:off x="4182725" y="2412525"/>
            <a:ext cx="213132" cy="4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Libraries (I)</a:t>
            </a:r>
            <a:endParaRPr/>
          </a:p>
        </p:txBody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992700" y="1139850"/>
            <a:ext cx="7038900" cy="3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Numpy/Scipy Stack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Virtualenv/Pyenv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Pandas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TensorFlow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Keras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Pickle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Scikit-learn (“sklearn”)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Matplotlib (and alternative visualization libraries)</a:t>
            </a:r>
            <a:endParaRPr sz="1800"/>
          </a:p>
          <a:p>
            <a:pPr indent="0" lvl="0" marL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44" name="Shape 344"/>
          <p:cNvPicPr preferRelativeResize="0"/>
          <p:nvPr/>
        </p:nvPicPr>
        <p:blipFill rotWithShape="1">
          <a:blip r:embed="rId3">
            <a:alphaModFix/>
          </a:blip>
          <a:srcRect b="7398" l="0" r="59839" t="18915"/>
          <a:stretch/>
        </p:blipFill>
        <p:spPr>
          <a:xfrm>
            <a:off x="3521875" y="1185650"/>
            <a:ext cx="327425" cy="337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225" y="2376788"/>
            <a:ext cx="389950" cy="38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1400" y="2815800"/>
            <a:ext cx="389950" cy="3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 rotWithShape="1">
          <a:blip r:embed="rId6">
            <a:alphaModFix/>
          </a:blip>
          <a:srcRect b="25924" l="0" r="0" t="17778"/>
          <a:stretch/>
        </p:blipFill>
        <p:spPr>
          <a:xfrm>
            <a:off x="3849300" y="3617925"/>
            <a:ext cx="768500" cy="4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/>
          <p:cNvPicPr preferRelativeResize="0"/>
          <p:nvPr/>
        </p:nvPicPr>
        <p:blipFill rotWithShape="1">
          <a:blip r:embed="rId7">
            <a:alphaModFix/>
          </a:blip>
          <a:srcRect b="0" l="0" r="62818" t="0"/>
          <a:stretch/>
        </p:blipFill>
        <p:spPr>
          <a:xfrm>
            <a:off x="3973925" y="1201838"/>
            <a:ext cx="327425" cy="305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Libraries (II)</a:t>
            </a:r>
            <a:endParaRPr/>
          </a:p>
        </p:txBody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992700" y="1063650"/>
            <a:ext cx="7038900" cy="3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Spyder, Anaconda</a:t>
            </a:r>
            <a:endParaRPr sz="1800"/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Conda</a:t>
            </a:r>
            <a:endParaRPr sz="1800"/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Pip/apt trick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Flask/Django</a:t>
            </a:r>
            <a:endParaRPr sz="1800"/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RESTful API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IPython</a:t>
            </a:r>
            <a:endParaRPr sz="1800"/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Don’t use this for deployment or RAM intensive stuff if possible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Jupyter Notebooks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Gensim</a:t>
            </a:r>
            <a:endParaRPr sz="1800"/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750" y="1132350"/>
            <a:ext cx="302600" cy="3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 rotWithShape="1">
          <a:blip r:embed="rId4">
            <a:alphaModFix/>
          </a:blip>
          <a:srcRect b="12920" l="13140" r="13935" t="12823"/>
          <a:stretch/>
        </p:blipFill>
        <p:spPr>
          <a:xfrm>
            <a:off x="3839250" y="1129588"/>
            <a:ext cx="302600" cy="308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 rotWithShape="1">
          <a:blip r:embed="rId5">
            <a:alphaModFix/>
          </a:blip>
          <a:srcRect b="9084" l="8353" r="3904" t="9581"/>
          <a:stretch/>
        </p:blipFill>
        <p:spPr>
          <a:xfrm>
            <a:off x="2946250" y="2198225"/>
            <a:ext cx="332378" cy="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4100" y="2993700"/>
            <a:ext cx="332375" cy="3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 rotWithShape="1">
          <a:blip r:embed="rId7">
            <a:alphaModFix/>
          </a:blip>
          <a:srcRect b="3672" l="7175" r="8698" t="2165"/>
          <a:stretch/>
        </p:blipFill>
        <p:spPr>
          <a:xfrm>
            <a:off x="3526800" y="3999550"/>
            <a:ext cx="380397" cy="4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we here again?</a:t>
            </a:r>
            <a:endParaRPr/>
          </a:p>
        </p:txBody>
      </p:sp>
      <p:sp>
        <p:nvSpPr>
          <p:cNvPr id="365" name="Shape 365"/>
          <p:cNvSpPr txBox="1"/>
          <p:nvPr/>
        </p:nvSpPr>
        <p:spPr>
          <a:xfrm>
            <a:off x="998000" y="2526500"/>
            <a:ext cx="13809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Machine Learning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66" name="Shape 366"/>
          <p:cNvSpPr txBox="1"/>
          <p:nvPr/>
        </p:nvSpPr>
        <p:spPr>
          <a:xfrm>
            <a:off x="3897676" y="2638700"/>
            <a:ext cx="12525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Python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67" name="Shape 367"/>
          <p:cNvSpPr txBox="1"/>
          <p:nvPr/>
        </p:nvSpPr>
        <p:spPr>
          <a:xfrm>
            <a:off x="6929900" y="2659100"/>
            <a:ext cx="10761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Linux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68" name="Shape 368"/>
          <p:cNvSpPr/>
          <p:nvPr/>
        </p:nvSpPr>
        <p:spPr>
          <a:xfrm>
            <a:off x="5885750" y="2394050"/>
            <a:ext cx="163200" cy="978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3056675" y="2394050"/>
            <a:ext cx="163200" cy="978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</a:t>
            </a:r>
            <a:endParaRPr/>
          </a:p>
        </p:txBody>
      </p:sp>
      <p:sp>
        <p:nvSpPr>
          <p:cNvPr id="375" name="Shape 37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BASH Basics</a:t>
            </a:r>
            <a:endParaRPr/>
          </a:p>
        </p:txBody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964400" y="1187225"/>
            <a:ext cx="4002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https://cloud.google.com/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ls (-l,  -a)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cd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apt (note apt-get; install; update)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vim (neovim)/nano/emacs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cat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grep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sudo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|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flags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python (-c)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source</a:t>
            </a:r>
            <a:endParaRPr sz="1800"/>
          </a:p>
        </p:txBody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5614664" y="1181748"/>
            <a:ext cx="3315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mkdir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rmdir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rm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wget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touch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SSH, SCP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pwd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cp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mv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.sh files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pip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./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 Theorem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https://www.youtube.com/watch?v=R13BD8qKeTg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/>
        </p:nvSpPr>
        <p:spPr>
          <a:xfrm>
            <a:off x="3895500" y="274550"/>
            <a:ext cx="5248500" cy="125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Assuming independent variables (hence naive), construct simple </a:t>
            </a:r>
            <a:r>
              <a:rPr lang="en" sz="1400"/>
              <a:t>probabilistic</a:t>
            </a:r>
            <a:r>
              <a:rPr lang="en" sz="1400"/>
              <a:t> p(n</a:t>
            </a:r>
            <a:r>
              <a:rPr baseline="-25000" lang="en" sz="1400"/>
              <a:t>1</a:t>
            </a:r>
            <a:r>
              <a:rPr lang="en" sz="1400"/>
              <a:t>,...,n</a:t>
            </a:r>
            <a:r>
              <a:rPr baseline="-25000" lang="en" sz="1400"/>
              <a:t>n</a:t>
            </a:r>
            <a:r>
              <a:rPr lang="en" sz="1400"/>
              <a:t>)=f</a:t>
            </a:r>
            <a:r>
              <a:rPr lang="en" sz="1400"/>
              <a:t>(n</a:t>
            </a:r>
            <a:r>
              <a:rPr baseline="-25000" lang="en" sz="1400"/>
              <a:t>1</a:t>
            </a:r>
            <a:r>
              <a:rPr lang="en" sz="1400"/>
              <a:t>,...,n</a:t>
            </a:r>
            <a:r>
              <a:rPr baseline="-25000" lang="en" sz="1400"/>
              <a:t>n</a:t>
            </a:r>
            <a:r>
              <a:rPr lang="en" sz="1400"/>
              <a:t>) via looking at data and algorithmically reverse engineering Bayes theorem from the data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Performs very well on small amounts of data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Only works well on simple things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Can’t detect things that change based on multiple variables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Isn’t too bad about over fitting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Rather similar to decision trees</a:t>
            </a:r>
            <a:endParaRPr sz="1400"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Sk learn </a:t>
            </a:r>
            <a:endParaRPr sz="1400"/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246" y="306108"/>
            <a:ext cx="5126751" cy="10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 Inference/Updating/Rule</a:t>
            </a:r>
            <a:endParaRPr/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you predict an outcome given conditions via any model, and get new data, the probability can be corrected via a </a:t>
            </a:r>
            <a:r>
              <a:rPr lang="en" sz="1400"/>
              <a:t>weird</a:t>
            </a:r>
            <a:r>
              <a:rPr lang="en" sz="1400"/>
              <a:t> hijacking of Bayes’s theorem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This can help prevent retraining or anomalies in other methods of adding data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From wikipedia: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5856"/>
            <a:ext cx="9144000" cy="393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Bayes/Belief Nets</a:t>
            </a:r>
            <a:endParaRPr/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1297500" y="1719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Very different than Naive Bayes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Construct and train Directed Acyclic Graph (DAG) on data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Remarkably high data compression rate compared to each individual probability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can actually be made to be as accurate as the data is, and the nature of the probability distribution lets them have a well defined algorithm for </a:t>
            </a:r>
            <a:r>
              <a:rPr lang="en" u="sng">
                <a:solidFill>
                  <a:schemeClr val="hlink"/>
                </a:solidFill>
                <a:hlinkClick r:id="rId3"/>
              </a:rPr>
              <a:t>optimization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One of the original ML techniques, tons of well defined theory in math and CS on how they work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Advantages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Produce very good probabilistic predictions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Scale well across large data sets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Fairly understandable, not really a  black box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Disadvantages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Can’t do many other things</a:t>
            </a:r>
            <a:endParaRPr/>
          </a:p>
        </p:txBody>
      </p:sp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7600" y="73400"/>
            <a:ext cx="2504175" cy="21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1297500" y="3452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Markov Model</a:t>
            </a:r>
            <a:endParaRPr/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1115525" y="13370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Really good introductory paper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Basically time series version of Bayes net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Markov process: stochastic system that satisfies “Markov Property” or “memorylessness”, finite number of states, continuous or discrete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 P(s</a:t>
            </a:r>
            <a:r>
              <a:rPr baseline="-25000" lang="en" sz="1400"/>
              <a:t>n</a:t>
            </a:r>
            <a:r>
              <a:rPr lang="en" sz="1400"/>
              <a:t>)=f(s</a:t>
            </a:r>
            <a:r>
              <a:rPr baseline="-25000" lang="en" sz="1400"/>
              <a:t>n-1</a:t>
            </a:r>
            <a:r>
              <a:rPr lang="en" sz="1400"/>
              <a:t>), explicitly excludes P(s</a:t>
            </a:r>
            <a:r>
              <a:rPr baseline="-25000" lang="en" sz="1400"/>
              <a:t>n</a:t>
            </a:r>
            <a:r>
              <a:rPr lang="en" sz="1400"/>
              <a:t>)=f(s</a:t>
            </a:r>
            <a:r>
              <a:rPr baseline="-25000" lang="en" sz="1400"/>
              <a:t>n-m</a:t>
            </a:r>
            <a:r>
              <a:rPr lang="en" sz="1400"/>
              <a:t>) where m!=1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Describable by Markov Chain/Model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only outcomes are observable, and the model therefore may be based on hidden variables, you can find them using a creatively named Hidden Markov Model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Well defined complicated math way of building this model, like with Bayes net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Can be used for speech prediction and lot’s of time series models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Pretty much same pros and cons as Bayes net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SK learn fork</a:t>
            </a:r>
            <a:endParaRPr sz="1400"/>
          </a:p>
        </p:txBody>
      </p:sp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1238" y="393738"/>
            <a:ext cx="220027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